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0" r:id="rId10"/>
    <p:sldId id="265" r:id="rId11"/>
    <p:sldId id="266" r:id="rId12"/>
    <p:sldId id="273" r:id="rId13"/>
    <p:sldId id="278" r:id="rId14"/>
    <p:sldId id="269" r:id="rId15"/>
    <p:sldId id="279" r:id="rId16"/>
    <p:sldId id="274" r:id="rId17"/>
    <p:sldId id="276" r:id="rId18"/>
    <p:sldId id="275" r:id="rId19"/>
    <p:sldId id="281" r:id="rId20"/>
    <p:sldId id="282" r:id="rId21"/>
    <p:sldId id="280" r:id="rId22"/>
    <p:sldId id="277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/>
    <p:restoredTop sz="94694"/>
  </p:normalViewPr>
  <p:slideViewPr>
    <p:cSldViewPr snapToGrid="0">
      <p:cViewPr varScale="1">
        <p:scale>
          <a:sx n="114" d="100"/>
          <a:sy n="114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7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5879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4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6137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27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8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4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2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7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493-3B7C-4349-99EF-9AF434AC3D7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FC10ED-F1E6-417B-BDBC-743641838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7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ybiketraffic.com/" TargetMode="External"/><Relationship Id="rId2" Type="http://schemas.openxmlformats.org/officeDocument/2006/relationships/hyperlink" Target="mailto:brtoone@samford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oonecycling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C517-ED4A-4241-81F0-78F262139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MyBikeTraffic.com</a:t>
            </a:r>
            <a:br>
              <a:rPr lang="en-US" dirty="0"/>
            </a:br>
            <a:r>
              <a:rPr lang="en-US" dirty="0"/>
              <a:t>A framework for traffic analysis using bicycle radar and video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8713C-EC1E-4D9F-A289-F9F883D7A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Brian Toone, current research (2018 – 2021)</a:t>
            </a:r>
          </a:p>
        </p:txBody>
      </p:sp>
    </p:spTree>
    <p:extLst>
      <p:ext uri="{BB962C8B-B14F-4D97-AF65-F5344CB8AC3E}">
        <p14:creationId xmlns:p14="http://schemas.microsoft.com/office/powerpoint/2010/main" val="427606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728D8-6042-6C42-81A8-08240658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34" y="436460"/>
            <a:ext cx="3650279" cy="1259894"/>
          </a:xfrm>
        </p:spPr>
        <p:txBody>
          <a:bodyPr>
            <a:noAutofit/>
          </a:bodyPr>
          <a:lstStyle/>
          <a:p>
            <a:r>
              <a:rPr lang="en-US" sz="4400"/>
              <a:t>Garmin Varia Radar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F1756-ADCF-374F-9B8F-775EB2E89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58" y="2133600"/>
            <a:ext cx="3650278" cy="4556567"/>
          </a:xfrm>
        </p:spPr>
        <p:txBody>
          <a:bodyPr>
            <a:normAutofit fontScale="92500"/>
          </a:bodyPr>
          <a:lstStyle/>
          <a:p>
            <a:r>
              <a:rPr lang="en-US" sz="3200"/>
              <a:t>Connect IQ App</a:t>
            </a:r>
          </a:p>
          <a:p>
            <a:r>
              <a:rPr lang="en-US" sz="3200"/>
              <a:t>Install on newer Garmins … 520+, 820, 1030</a:t>
            </a:r>
          </a:p>
          <a:p>
            <a:r>
              <a:rPr lang="en-US" sz="3200"/>
              <a:t>Saves the data that is otherwise being thrown away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8B23C-E191-4143-845D-479C2FB2B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2"/>
          <a:stretch/>
        </p:blipFill>
        <p:spPr>
          <a:xfrm>
            <a:off x="4619543" y="0"/>
            <a:ext cx="7526464" cy="68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3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EF7FFE-4D64-436F-AD94-4A93A062A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D9CC87-0E0B-4C62-BF07-D7891B46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B84FBC7-620E-1D4B-A5F3-01EDF3B41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B7D7AEBC-DEC4-4C87-9581-41DA4DBEE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0C027-B9C3-F240-9CE1-B33FC327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000">
                <a:solidFill>
                  <a:srgbClr val="FEFFFF"/>
                </a:solidFill>
              </a:rPr>
              <a:t>Viewing the data – mybiketraffic.com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80F2B68-8F77-F746-9E62-A8FC7C658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2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155FF-D88D-6544-9732-E7B4D1F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dirty="0"/>
              <a:t>stats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100462-E2FD-48A0-A348-47480579F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sz="2400" dirty="0"/>
              <a:t>LOTS of data</a:t>
            </a:r>
          </a:p>
          <a:p>
            <a:r>
              <a:rPr lang="en-US" sz="2400" dirty="0"/>
              <a:t>My summary info</a:t>
            </a:r>
            <a:br>
              <a:rPr lang="en-US" sz="2400" dirty="0"/>
            </a:br>
            <a:r>
              <a:rPr lang="en-US" sz="2400" dirty="0"/>
              <a:t>just from 12/2018</a:t>
            </a:r>
            <a:br>
              <a:rPr lang="en-US" sz="2400" dirty="0"/>
            </a:br>
            <a:r>
              <a:rPr lang="en-US" sz="2400" dirty="0"/>
              <a:t>(2.25 years)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FC027-0311-FA4F-973D-D70BBC95A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50" y="-4748"/>
            <a:ext cx="5775505" cy="685800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10A27E2-7D50-C046-AAD7-63B3CE800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03" y="385748"/>
            <a:ext cx="6400800" cy="308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692A7-9443-3746-99C0-2728DC652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9" y="5481652"/>
            <a:ext cx="10312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7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7B06-AA39-F64B-B075-48C0DC29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448" y="306333"/>
            <a:ext cx="10831552" cy="1280890"/>
          </a:xfrm>
        </p:spPr>
        <p:txBody>
          <a:bodyPr/>
          <a:lstStyle/>
          <a:p>
            <a:r>
              <a:rPr lang="en-US" dirty="0"/>
              <a:t>What about data for ALL riders collecting data (currently &gt; 7000)?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DEB8D-F8E9-1D47-9418-CE7AA245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424" y="2133600"/>
            <a:ext cx="10367188" cy="3777622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Mingwei</a:t>
            </a:r>
            <a:r>
              <a:rPr lang="en-US" sz="2400" b="1" dirty="0"/>
              <a:t> Sun</a:t>
            </a:r>
            <a:r>
              <a:rPr lang="en-US" sz="2400" dirty="0"/>
              <a:t> - helping me analyze all the data from all the users</a:t>
            </a:r>
          </a:p>
          <a:p>
            <a:pPr lvl="1"/>
            <a:r>
              <a:rPr lang="en-US" sz="2200" dirty="0"/>
              <a:t>R statistical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C7489-F46F-CA48-A35E-6A53CA747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678"/>
            <a:ext cx="12192000" cy="293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6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155FF-D88D-6544-9732-E7B4D1FE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Segment</a:t>
            </a:r>
            <a:br>
              <a:rPr lang="en-US" dirty="0"/>
            </a:br>
            <a:r>
              <a:rPr lang="en-US" dirty="0"/>
              <a:t>stats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100462-E2FD-48A0-A348-47480579F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Time-of-day heat map</a:t>
            </a:r>
          </a:p>
          <a:p>
            <a:r>
              <a:rPr lang="en-US" dirty="0"/>
              <a:t>Slider loads hourly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5164E-24B0-4D1D-89D9-169E5D26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434" y="0"/>
            <a:ext cx="8115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58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DDB8-5684-8D44-8F26-7D927A20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Motivated student wanted to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CFA74-CCB7-9747-9BF4-D4996EED9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Sheng Gao</a:t>
            </a:r>
          </a:p>
          <a:p>
            <a:pPr lvl="1"/>
            <a:r>
              <a:rPr lang="en-US" sz="3200" dirty="0"/>
              <a:t>Graduating senior from my Artificial Intelligence class</a:t>
            </a:r>
          </a:p>
          <a:p>
            <a:pPr lvl="1"/>
            <a:r>
              <a:rPr lang="en-US" sz="3200" dirty="0"/>
              <a:t>Applying to grad schools and wanted more research experience</a:t>
            </a:r>
          </a:p>
          <a:p>
            <a:pPr lvl="1"/>
            <a:r>
              <a:rPr lang="en-US" sz="3200" dirty="0"/>
              <a:t>Accepted to and started this semester at Columbia University (NY)!</a:t>
            </a:r>
          </a:p>
        </p:txBody>
      </p:sp>
    </p:spTree>
    <p:extLst>
      <p:ext uri="{BB962C8B-B14F-4D97-AF65-F5344CB8AC3E}">
        <p14:creationId xmlns:p14="http://schemas.microsoft.com/office/powerpoint/2010/main" val="217920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803B4-D2B4-BC4B-859C-837A22E1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31" y="0"/>
            <a:ext cx="10275584" cy="657922"/>
          </a:xfrm>
        </p:spPr>
        <p:txBody>
          <a:bodyPr>
            <a:normAutofit/>
          </a:bodyPr>
          <a:lstStyle/>
          <a:p>
            <a:r>
              <a:rPr lang="en-US" dirty="0"/>
              <a:t>Current work (Starting from Summer 2020)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D3AEA1-F839-F54C-8F54-6CD462BCD510}"/>
              </a:ext>
            </a:extLst>
          </p:cNvPr>
          <p:cNvSpPr txBox="1">
            <a:spLocks/>
          </p:cNvSpPr>
          <p:nvPr/>
        </p:nvSpPr>
        <p:spPr>
          <a:xfrm>
            <a:off x="1454648" y="740973"/>
            <a:ext cx="10174133" cy="1382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/>
              <a:t>ML automatic road classification </a:t>
            </a:r>
          </a:p>
          <a:p>
            <a:pPr algn="ctr"/>
            <a:r>
              <a:rPr lang="en-US" sz="4000" b="1" dirty="0"/>
              <a:t>from rear-facing video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62E8D-4279-FA4F-8789-1A5D642E7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72" y="2797174"/>
            <a:ext cx="4930328" cy="277330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F5C0FBB-296F-624E-8AFE-1AAF15F8FBC8}"/>
              </a:ext>
            </a:extLst>
          </p:cNvPr>
          <p:cNvSpPr>
            <a:spLocks noGrp="1"/>
          </p:cNvSpPr>
          <p:nvPr/>
        </p:nvSpPr>
        <p:spPr>
          <a:xfrm>
            <a:off x="1165672" y="2071304"/>
            <a:ext cx="5075001" cy="695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Tiny shoulder with no rumble strip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46E44D-D371-8048-A290-D51FDE88103B}"/>
              </a:ext>
            </a:extLst>
          </p:cNvPr>
          <p:cNvSpPr>
            <a:spLocks noGrp="1"/>
          </p:cNvSpPr>
          <p:nvPr/>
        </p:nvSpPr>
        <p:spPr>
          <a:xfrm>
            <a:off x="6541715" y="2071304"/>
            <a:ext cx="5300880" cy="695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Medium shoulder with rumble strip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7F735E-D261-5F48-807F-B821D752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715" y="2766755"/>
            <a:ext cx="4984404" cy="280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9D3AEA1-F839-F54C-8F54-6CD462BCD510}"/>
              </a:ext>
            </a:extLst>
          </p:cNvPr>
          <p:cNvSpPr txBox="1">
            <a:spLocks/>
          </p:cNvSpPr>
          <p:nvPr/>
        </p:nvSpPr>
        <p:spPr>
          <a:xfrm>
            <a:off x="1454648" y="740973"/>
            <a:ext cx="10174133" cy="13829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/>
              <a:t>Additional ML task – object recognition and distance measurements as illustrated below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87820-467F-DF41-A4CF-C5CCC61CC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52" y="1999022"/>
            <a:ext cx="8096405" cy="45563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91AB7FC-6096-9145-BFC6-41736869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10178E-0C74-334C-8A14-DD9217DF519E}"/>
              </a:ext>
            </a:extLst>
          </p:cNvPr>
          <p:cNvSpPr txBox="1">
            <a:spLocks/>
          </p:cNvSpPr>
          <p:nvPr/>
        </p:nvSpPr>
        <p:spPr>
          <a:xfrm>
            <a:off x="373831" y="0"/>
            <a:ext cx="10275584" cy="65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Current work (Starting from Summer 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0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7CEA-A375-4246-9211-9ED03447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666" y="724829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GOAL: establish correlation between road design and vehicle passing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9C7C-D431-3C4C-883F-D5A72840C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62" y="2200508"/>
            <a:ext cx="6579880" cy="432295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Road design classification</a:t>
            </a:r>
          </a:p>
          <a:p>
            <a:pPr lvl="1"/>
            <a:r>
              <a:rPr lang="en-US" sz="2000" dirty="0"/>
              <a:t>Presence of bike lane, width of bike lane</a:t>
            </a:r>
          </a:p>
          <a:p>
            <a:pPr lvl="1"/>
            <a:r>
              <a:rPr lang="en-US" sz="2000" dirty="0"/>
              <a:t>Presence of rumble strip</a:t>
            </a:r>
          </a:p>
          <a:p>
            <a:pPr lvl="1"/>
            <a:r>
              <a:rPr lang="en-US" sz="2000" dirty="0"/>
              <a:t>Width of rumble strip</a:t>
            </a:r>
          </a:p>
          <a:p>
            <a:pPr lvl="1"/>
            <a:r>
              <a:rPr lang="en-US" sz="2000" dirty="0"/>
              <a:t>Type of rumble strip (continuous or intermittent)</a:t>
            </a:r>
          </a:p>
          <a:p>
            <a:pPr lvl="1"/>
            <a:r>
              <a:rPr lang="en-US" sz="2000" dirty="0"/>
              <a:t>Width of shoulder on either side of rumble strip</a:t>
            </a:r>
          </a:p>
          <a:p>
            <a:pPr lvl="1"/>
            <a:r>
              <a:rPr lang="en-US" sz="2000" dirty="0"/>
              <a:t>Total width of shoulder</a:t>
            </a:r>
          </a:p>
          <a:p>
            <a:pPr lvl="1"/>
            <a:r>
              <a:rPr lang="en-US" sz="2000" dirty="0"/>
              <a:t>Type of shoulder (smooth or rough)</a:t>
            </a:r>
          </a:p>
          <a:p>
            <a:pPr lvl="1"/>
            <a:r>
              <a:rPr lang="en-US" sz="2000" dirty="0"/>
              <a:t>Total width of travel lane</a:t>
            </a:r>
          </a:p>
          <a:p>
            <a:pPr lvl="1"/>
            <a:r>
              <a:rPr lang="en-US" sz="2000" dirty="0"/>
              <a:t>Number of travel lanes</a:t>
            </a:r>
          </a:p>
          <a:p>
            <a:pPr lvl="1"/>
            <a:r>
              <a:rPr lang="en-US" sz="2000" dirty="0"/>
              <a:t>Passing/no passing zone</a:t>
            </a:r>
          </a:p>
          <a:p>
            <a:pPr lvl="1"/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922E88-C31F-5E43-84F2-FF7F5009E3D9}"/>
              </a:ext>
            </a:extLst>
          </p:cNvPr>
          <p:cNvSpPr txBox="1">
            <a:spLocks/>
          </p:cNvSpPr>
          <p:nvPr/>
        </p:nvSpPr>
        <p:spPr>
          <a:xfrm>
            <a:off x="6513509" y="2200508"/>
            <a:ext cx="6579880" cy="43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Vehicle passing statistics</a:t>
            </a:r>
          </a:p>
          <a:p>
            <a:pPr lvl="1"/>
            <a:r>
              <a:rPr lang="en-US" sz="2000" dirty="0"/>
              <a:t>Count of vehicles that pass</a:t>
            </a:r>
          </a:p>
          <a:p>
            <a:pPr lvl="1"/>
            <a:r>
              <a:rPr lang="en-US" sz="2000" dirty="0"/>
              <a:t>Average passing speed</a:t>
            </a:r>
          </a:p>
          <a:p>
            <a:pPr lvl="1"/>
            <a:r>
              <a:rPr lang="en-US" sz="2000" dirty="0"/>
              <a:t>Average total time for vehicle to pass</a:t>
            </a:r>
          </a:p>
          <a:p>
            <a:pPr lvl="1"/>
            <a:r>
              <a:rPr lang="en-US" sz="2000" dirty="0"/>
              <a:t>Slowdown (or speedup) amount</a:t>
            </a:r>
          </a:p>
          <a:p>
            <a:pPr lvl="1"/>
            <a:r>
              <a:rPr lang="en-US" sz="2000" dirty="0"/>
              <a:t>Passing distance (lateral) between</a:t>
            </a:r>
            <a:br>
              <a:rPr lang="en-US" sz="2000" dirty="0"/>
            </a:br>
            <a:r>
              <a:rPr lang="en-US" sz="2000" dirty="0"/>
              <a:t>cyclist and vehicle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19DCF9-4663-374D-8CE9-BE88895DF55E}"/>
              </a:ext>
            </a:extLst>
          </p:cNvPr>
          <p:cNvSpPr txBox="1">
            <a:spLocks/>
          </p:cNvSpPr>
          <p:nvPr/>
        </p:nvSpPr>
        <p:spPr>
          <a:xfrm>
            <a:off x="373831" y="0"/>
            <a:ext cx="10275584" cy="65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work (Starting from Summer 2020)</a:t>
            </a:r>
          </a:p>
        </p:txBody>
      </p:sp>
    </p:spTree>
    <p:extLst>
      <p:ext uri="{BB962C8B-B14F-4D97-AF65-F5344CB8AC3E}">
        <p14:creationId xmlns:p14="http://schemas.microsoft.com/office/powerpoint/2010/main" val="2462805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7DAD-9489-6F43-857A-C104C0B5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59F50-3F04-1C47-BF97-720F52640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67F6D-5FDD-9F4B-95A6-30719F595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197" y="0"/>
            <a:ext cx="9618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2852FF2-F486-4EEC-8C4F-38380F3F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DEF7FFE-4D64-436F-AD94-4A93A062A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D9CC87-0E0B-4C62-BF07-D7891B46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B7D7AEBC-DEC4-4C87-9581-41DA4DBEE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92E3B-A59F-4C4D-8A9E-BA02908E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November 20,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4CCFD-63E9-46B9-9E5D-5D7F3F57E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E78712"/>
              </a:buClr>
            </a:pPr>
            <a:r>
              <a:rPr lang="en-US" sz="3600" dirty="0">
                <a:solidFill>
                  <a:srgbClr val="FEFFFF"/>
                </a:solidFill>
              </a:rPr>
              <a:t>Riding home from work</a:t>
            </a:r>
          </a:p>
          <a:p>
            <a:pPr lvl="0">
              <a:buClr>
                <a:srgbClr val="E78712"/>
              </a:buClr>
            </a:pPr>
            <a:r>
              <a:rPr lang="en-US" sz="3600" dirty="0">
                <a:solidFill>
                  <a:srgbClr val="FEFFFF"/>
                </a:solidFill>
              </a:rPr>
              <a:t>Co Rd 55, </a:t>
            </a:r>
            <a:r>
              <a:rPr lang="en-US" sz="3600" dirty="0" err="1">
                <a:solidFill>
                  <a:srgbClr val="FEFFFF"/>
                </a:solidFill>
              </a:rPr>
              <a:t>Sterrett</a:t>
            </a:r>
            <a:endParaRPr lang="en-US" dirty="0">
              <a:solidFill>
                <a:srgbClr val="FEFFFF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490FA5-70B9-FC48-8ACB-EA8795C97F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6423-6E4F-704F-86B5-7E785856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FE65E1-0A9C-6A49-8DD1-41DB27B24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57" y="0"/>
            <a:ext cx="8911686" cy="6828943"/>
          </a:xfr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4F7C1B-D051-1E4F-B891-23B7BD356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5" y="3308040"/>
            <a:ext cx="112903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5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7CEA-A375-4246-9211-9ED03447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Expand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9C7C-D431-3C4C-883F-D5A72840C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66" y="1594624"/>
            <a:ext cx="11098519" cy="4439262"/>
          </a:xfrm>
        </p:spPr>
        <p:txBody>
          <a:bodyPr>
            <a:normAutofit/>
          </a:bodyPr>
          <a:lstStyle/>
          <a:p>
            <a:r>
              <a:rPr lang="en-US" sz="2400" dirty="0"/>
              <a:t>Currently 7000+ users of app collecting radar data</a:t>
            </a:r>
            <a:endParaRPr lang="en-US" sz="2000" dirty="0"/>
          </a:p>
          <a:p>
            <a:r>
              <a:rPr lang="en-US" sz="2000" dirty="0"/>
              <a:t>Very few users posting video data</a:t>
            </a:r>
          </a:p>
          <a:p>
            <a:pPr lvl="1"/>
            <a:r>
              <a:rPr lang="en-US" sz="1800" dirty="0"/>
              <a:t>Tricky to post</a:t>
            </a:r>
          </a:p>
          <a:p>
            <a:pPr lvl="1"/>
            <a:r>
              <a:rPr lang="en-US" sz="1800" dirty="0"/>
              <a:t>Very specific video camera and </a:t>
            </a:r>
            <a:r>
              <a:rPr lang="en-US" sz="1800" dirty="0" err="1"/>
              <a:t>timelapse</a:t>
            </a:r>
            <a:r>
              <a:rPr lang="en-US" sz="1800" dirty="0"/>
              <a:t> setup required</a:t>
            </a:r>
          </a:p>
          <a:p>
            <a:pPr lvl="1"/>
            <a:r>
              <a:rPr lang="en-US" sz="1800" dirty="0"/>
              <a:t>Expand to make it easier to collect video data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D4C3C8-7AC5-9E43-BB9E-EEBCA10A1BEC}"/>
              </a:ext>
            </a:extLst>
          </p:cNvPr>
          <p:cNvSpPr txBox="1">
            <a:spLocks/>
          </p:cNvSpPr>
          <p:nvPr/>
        </p:nvSpPr>
        <p:spPr>
          <a:xfrm>
            <a:off x="373831" y="0"/>
            <a:ext cx="10275584" cy="65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work (Starting from Summer 2020)</a:t>
            </a:r>
          </a:p>
        </p:txBody>
      </p:sp>
    </p:spTree>
    <p:extLst>
      <p:ext uri="{BB962C8B-B14F-4D97-AF65-F5344CB8AC3E}">
        <p14:creationId xmlns:p14="http://schemas.microsoft.com/office/powerpoint/2010/main" val="3063461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7CEA-A375-4246-9211-9ED03447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Ultimate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9C7C-D431-3C4C-883F-D5A72840C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049" y="1594624"/>
            <a:ext cx="9425836" cy="4439262"/>
          </a:xfrm>
        </p:spPr>
        <p:txBody>
          <a:bodyPr>
            <a:normAutofit/>
          </a:bodyPr>
          <a:lstStyle/>
          <a:p>
            <a:r>
              <a:rPr lang="en-US" sz="2800" dirty="0"/>
              <a:t>Make impact on future road designs </a:t>
            </a:r>
          </a:p>
          <a:p>
            <a:pPr lvl="1"/>
            <a:r>
              <a:rPr lang="en-US" sz="2800" dirty="0"/>
              <a:t>SAFER for cyclists</a:t>
            </a:r>
          </a:p>
          <a:p>
            <a:pPr lvl="1"/>
            <a:r>
              <a:rPr lang="en-US" sz="2800" dirty="0"/>
              <a:t>FACILITATE vehicle </a:t>
            </a:r>
            <a:r>
              <a:rPr lang="en-US" sz="2800" dirty="0" err="1"/>
              <a:t>passings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400" dirty="0"/>
              <a:t>(i.e., easier, quicker for vehicles to pass cyclists)</a:t>
            </a:r>
          </a:p>
          <a:p>
            <a:r>
              <a:rPr lang="en-US" sz="2800" dirty="0"/>
              <a:t>Reverse research</a:t>
            </a:r>
          </a:p>
          <a:p>
            <a:pPr lvl="1"/>
            <a:r>
              <a:rPr lang="en-US" sz="2600" dirty="0"/>
              <a:t>Self-driving cars could pull from this data</a:t>
            </a:r>
          </a:p>
          <a:p>
            <a:pPr lvl="1"/>
            <a:r>
              <a:rPr lang="en-US" sz="2600" dirty="0"/>
              <a:t>Object recognition from cyclist POV analogous to </a:t>
            </a:r>
            <a:br>
              <a:rPr lang="en-US" sz="2600" dirty="0"/>
            </a:br>
            <a:r>
              <a:rPr lang="en-US" sz="2600" dirty="0"/>
              <a:t>Self-driving car POV – extensive research already performed in this area (frequently proprietary info)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D4C3C8-7AC5-9E43-BB9E-EEBCA10A1BEC}"/>
              </a:ext>
            </a:extLst>
          </p:cNvPr>
          <p:cNvSpPr txBox="1">
            <a:spLocks/>
          </p:cNvSpPr>
          <p:nvPr/>
        </p:nvSpPr>
        <p:spPr>
          <a:xfrm>
            <a:off x="373831" y="0"/>
            <a:ext cx="10275584" cy="65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work (Starting from Summer 2020)</a:t>
            </a:r>
          </a:p>
        </p:txBody>
      </p:sp>
    </p:spTree>
    <p:extLst>
      <p:ext uri="{BB962C8B-B14F-4D97-AF65-F5344CB8AC3E}">
        <p14:creationId xmlns:p14="http://schemas.microsoft.com/office/powerpoint/2010/main" val="4061670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C730-B31F-9647-9615-50675A23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2A94D-3C86-4145-9C95-578F683CB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Brian </a:t>
            </a:r>
            <a:r>
              <a:rPr lang="en-US" sz="4000" dirty="0" err="1"/>
              <a:t>Toone</a:t>
            </a:r>
            <a:endParaRPr lang="en-US" sz="4000" dirty="0"/>
          </a:p>
          <a:p>
            <a:r>
              <a:rPr lang="en-US" sz="4000" dirty="0">
                <a:hlinkClick r:id="rId2"/>
              </a:rPr>
              <a:t>brtoone@samford.edu</a:t>
            </a:r>
            <a:endParaRPr lang="en-US" sz="4000" dirty="0"/>
          </a:p>
          <a:p>
            <a:r>
              <a:rPr lang="en-US" sz="4000" dirty="0">
                <a:hlinkClick r:id="rId3"/>
              </a:rPr>
              <a:t>http://mybiketraffic.com</a:t>
            </a:r>
            <a:endParaRPr lang="en-US" sz="4000" dirty="0"/>
          </a:p>
          <a:p>
            <a:r>
              <a:rPr lang="en-US" sz="4000" dirty="0">
                <a:hlinkClick r:id="rId4"/>
              </a:rPr>
              <a:t>http://toonecycling.com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718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FE0C2-9C19-4FB7-81C0-06ECDD8C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766EED2-C3B3-40C6-A5D8-FFF5894B9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CFBF839-A629-4019-9F3D-C15269EEC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3B7060-C0FD-4F48-BD18-CEC2F6CF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44E7D3-1355-48C1-9904-2405426C4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0AFB45-BC4E-4AB7-A8FF-D61849E41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8BD2B14-C775-4442-B02E-E842C96F1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3EE30E-A569-4394-B036-B0954A88D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178D34-57BD-47F7-A56E-14FC1BB22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D3B6D6-3AE3-47BC-97D9-CDA2EFCA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C34EB72-4D8B-4039-B1FE-891F22FEB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A3A4AF-6FE1-4C4B-9286-35AF8C6E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BF339A0-40DC-4DCB-BF13-4143D7B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D9DD5-F48B-4179-BF11-4D156DA02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2"/>
            <a:ext cx="2356675" cy="6853285"/>
            <a:chOff x="6627813" y="195454"/>
            <a:chExt cx="1952625" cy="5678297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A9168E85-6CFA-435B-8A6B-D32486C90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293C87B-0616-4B2B-B082-B3362CA3F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2728C57-B738-4443-9FC2-3C060715F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66F97F3-2B2B-4253-BEC7-BC9C7DFF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F2F1BCB5-62E3-482A-A671-8514CD517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9B93AE6-0173-4CA9-A70C-F4D5D9B37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E7FEE511-B4FE-4967-9E02-B802810A9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374E8AF9-DC1D-4FEB-A65B-1F0F829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9BB8488-306B-461B-846C-5E22664AF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87A2146-569C-4EF6-9CA1-D72961EBD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0334992-12F8-4924-B32E-420C3FDB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5B2F0D2-1D46-46DD-A818-60309624D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1A843A-A6BC-4027-A46F-8EA29D26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12852FF2-F486-4EEC-8C4F-38380F3F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DEF7FFE-4D64-436F-AD94-4A93A062A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D9CC87-0E0B-4C62-BF07-D7891B46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D15DF2-621A-9F4E-9B8D-61B5034731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82124" y="238451"/>
            <a:ext cx="6867255" cy="6390290"/>
          </a:xfrm>
          <a:prstGeom prst="rect">
            <a:avLst/>
          </a:prstGeom>
        </p:spPr>
      </p:pic>
      <p:sp>
        <p:nvSpPr>
          <p:cNvPr id="47" name="Freeform 5">
            <a:extLst>
              <a:ext uri="{FF2B5EF4-FFF2-40B4-BE49-F238E27FC236}">
                <a16:creationId xmlns:a16="http://schemas.microsoft.com/office/drawing/2014/main" id="{B7D7AEBC-DEC4-4C87-9581-41DA4DBEE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92E3B-A59F-4C4D-8A9E-BA02908E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November 20,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4CCFD-63E9-46B9-9E5D-5D7F3F57E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rgbClr val="FEFFFF"/>
                </a:solidFill>
              </a:rPr>
              <a:t>Riding home from work</a:t>
            </a:r>
          </a:p>
          <a:p>
            <a:r>
              <a:rPr lang="en-US" sz="3600" dirty="0">
                <a:solidFill>
                  <a:srgbClr val="FEFFFF"/>
                </a:solidFill>
              </a:rPr>
              <a:t>Co Rd 55, </a:t>
            </a:r>
            <a:r>
              <a:rPr lang="en-US" sz="3600" dirty="0" err="1">
                <a:solidFill>
                  <a:srgbClr val="FEFFFF"/>
                </a:solidFill>
              </a:rPr>
              <a:t>Sterrett</a:t>
            </a:r>
            <a:r>
              <a:rPr lang="en-US" sz="3600" dirty="0">
                <a:solidFill>
                  <a:srgbClr val="FEFFFF"/>
                </a:solidFill>
              </a:rPr>
              <a:t>, Alabama</a:t>
            </a:r>
          </a:p>
          <a:p>
            <a:r>
              <a:rPr lang="en-US" sz="3600" dirty="0">
                <a:solidFill>
                  <a:srgbClr val="FEFFFF"/>
                </a:solidFill>
              </a:rPr>
              <a:t>5 days in hospital, don’t remember much from first day</a:t>
            </a:r>
          </a:p>
          <a:p>
            <a:pPr marL="0" indent="0"/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5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DDE3D4F-1B23-AD44-81C5-0F59D7459D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69" y="0"/>
            <a:ext cx="10893972" cy="69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DDE3D4F-1B23-AD44-81C5-0F59D7459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132" y="0"/>
            <a:ext cx="3568263" cy="6858000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9E43EC07-7874-9040-BFC7-82E56AA16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223" y="0"/>
            <a:ext cx="5212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5706-758C-FA4B-A7D4-198B7EBB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32746-850F-7944-9D56-3E32669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974" y="2052578"/>
            <a:ext cx="8915400" cy="3777622"/>
          </a:xfrm>
        </p:spPr>
        <p:txBody>
          <a:bodyPr>
            <a:normAutofit/>
          </a:bodyPr>
          <a:lstStyle/>
          <a:p>
            <a:r>
              <a:rPr lang="en-US" sz="4000" dirty="0"/>
              <a:t>Count the cars</a:t>
            </a:r>
          </a:p>
          <a:p>
            <a:r>
              <a:rPr lang="en-US" sz="4000" dirty="0"/>
              <a:t>Time-of-day traffic</a:t>
            </a:r>
            <a:br>
              <a:rPr lang="en-US" sz="4000" dirty="0"/>
            </a:br>
            <a:r>
              <a:rPr lang="en-US" sz="4000" dirty="0"/>
              <a:t>analysis</a:t>
            </a:r>
          </a:p>
          <a:p>
            <a:r>
              <a:rPr lang="en-US" sz="4000" dirty="0"/>
              <a:t>Version 1.0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19171-0DBD-6C40-80E9-7192F72EBE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3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4069-DF56-1C43-8DFA-77F3755E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2.0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322C69E-0FA7-EE45-8117-91D71878CE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522" y="25782"/>
            <a:ext cx="4583574" cy="6827186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23091E-5CD8-934B-8197-1C8021733D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Too difficult</a:t>
            </a:r>
          </a:p>
        </p:txBody>
      </p:sp>
    </p:spTree>
    <p:extLst>
      <p:ext uri="{BB962C8B-B14F-4D97-AF65-F5344CB8AC3E}">
        <p14:creationId xmlns:p14="http://schemas.microsoft.com/office/powerpoint/2010/main" val="153868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8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728D8-6042-6C42-81A8-08240658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3" y="239992"/>
            <a:ext cx="4398380" cy="1259894"/>
          </a:xfrm>
        </p:spPr>
        <p:txBody>
          <a:bodyPr>
            <a:noAutofit/>
          </a:bodyPr>
          <a:lstStyle/>
          <a:p>
            <a:r>
              <a:rPr lang="en-US" sz="5400" dirty="0"/>
              <a:t>Garmin </a:t>
            </a:r>
            <a:r>
              <a:rPr lang="en-US" sz="5400" dirty="0" err="1"/>
              <a:t>Varia</a:t>
            </a:r>
            <a:r>
              <a:rPr lang="en-US" sz="5400" dirty="0"/>
              <a:t> Radar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F1756-ADCF-374F-9B8F-775EB2E89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145" y="2538714"/>
            <a:ext cx="4056435" cy="3759253"/>
          </a:xfrm>
        </p:spPr>
        <p:txBody>
          <a:bodyPr>
            <a:normAutofit/>
          </a:bodyPr>
          <a:lstStyle/>
          <a:p>
            <a:r>
              <a:rPr lang="en-US" sz="3200" dirty="0"/>
              <a:t>Rear taillight</a:t>
            </a:r>
          </a:p>
          <a:p>
            <a:r>
              <a:rPr lang="en-US" sz="3200" dirty="0"/>
              <a:t>Radar tracks cars</a:t>
            </a:r>
          </a:p>
          <a:p>
            <a:r>
              <a:rPr lang="en-US" sz="3200" dirty="0"/>
              <a:t>One dot per 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7163-9EB2-4D4C-B5B1-7009B06C13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543" y="4748"/>
            <a:ext cx="7572457" cy="68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0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CFB7C3-6CDE-4243-B855-36DDD4F4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3" y="18427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EQUIPMENT and SOFTWARE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www.mybiketraffic.com</a:t>
            </a:r>
            <a:r>
              <a:rPr lang="en-US" dirty="0"/>
              <a:t>/about/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BEDAD7-D3F2-EB40-BA67-D3665C018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553" y="1891938"/>
            <a:ext cx="3992732" cy="576262"/>
          </a:xfrm>
        </p:spPr>
        <p:txBody>
          <a:bodyPr/>
          <a:lstStyle/>
          <a:p>
            <a:r>
              <a:rPr lang="en-US" dirty="0"/>
              <a:t>Garmin 520+, 820, 1030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752D-0BC2-6C4E-998A-0150AD55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28285" y="1891938"/>
            <a:ext cx="3999001" cy="576262"/>
          </a:xfrm>
        </p:spPr>
        <p:txBody>
          <a:bodyPr/>
          <a:lstStyle/>
          <a:p>
            <a:r>
              <a:rPr lang="en-US" dirty="0"/>
              <a:t>Garmin </a:t>
            </a:r>
            <a:r>
              <a:rPr lang="en-US" dirty="0" err="1"/>
              <a:t>Varia</a:t>
            </a:r>
            <a:r>
              <a:rPr lang="en-US" dirty="0"/>
              <a:t> Radar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28D3377-3474-6841-ACFB-31B91BB5DC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079" y="2494243"/>
            <a:ext cx="4602207" cy="3068137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9FA72B3-4C94-D14D-9446-A41F67B62A17}"/>
              </a:ext>
            </a:extLst>
          </p:cNvPr>
          <p:cNvSpPr txBox="1">
            <a:spLocks/>
          </p:cNvSpPr>
          <p:nvPr/>
        </p:nvSpPr>
        <p:spPr>
          <a:xfrm>
            <a:off x="8807748" y="1917981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ConnectIQ</a:t>
            </a:r>
            <a:r>
              <a:rPr lang="en-US" dirty="0"/>
              <a:t>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08BCE-2C4C-384B-9C28-A90B830E3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9107" y="5983542"/>
            <a:ext cx="4342893" cy="33540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79D80A-7F8F-1449-8D0F-9B7AC63D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2" y="2494243"/>
            <a:ext cx="2689571" cy="46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220FC-9D6D-7141-B411-9C9B9AD2E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2"/>
          <a:stretch/>
        </p:blipFill>
        <p:spPr>
          <a:xfrm>
            <a:off x="8566922" y="2494243"/>
            <a:ext cx="3444236" cy="315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1058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540</Words>
  <Application>Microsoft Macintosh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Wisp</vt:lpstr>
      <vt:lpstr>MyBikeTraffic.com A framework for traffic analysis using bicycle radar and video data</vt:lpstr>
      <vt:lpstr>November 20, 2017</vt:lpstr>
      <vt:lpstr>November 20, 2017</vt:lpstr>
      <vt:lpstr>PowerPoint Presentation</vt:lpstr>
      <vt:lpstr>PowerPoint Presentation</vt:lpstr>
      <vt:lpstr>Project goal</vt:lpstr>
      <vt:lpstr>Version 2.0</vt:lpstr>
      <vt:lpstr>Garmin Varia Radar</vt:lpstr>
      <vt:lpstr>EQUIPMENT and SOFTWARE https://www.mybiketraffic.com/about/ </vt:lpstr>
      <vt:lpstr>Garmin Varia Radar</vt:lpstr>
      <vt:lpstr>Viewing the data – mybiketraffic.com</vt:lpstr>
      <vt:lpstr>Summary stats</vt:lpstr>
      <vt:lpstr>What about data for ALL riders collecting data (currently &gt; 7000)?</vt:lpstr>
      <vt:lpstr>Segment stats</vt:lpstr>
      <vt:lpstr>Motivated student wanted to help!</vt:lpstr>
      <vt:lpstr>Current work (Starting from Summer 2020)</vt:lpstr>
      <vt:lpstr>PowerPoint Presentation</vt:lpstr>
      <vt:lpstr>GOAL: establish correlation between road design and vehicle passing statistics</vt:lpstr>
      <vt:lpstr>PowerPoint Presentation</vt:lpstr>
      <vt:lpstr>PowerPoint Presentation</vt:lpstr>
      <vt:lpstr>Expand framework</vt:lpstr>
      <vt:lpstr>Ultimate goal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MyBikeTraffic.com</dc:title>
  <dc:creator>Toone, Brian</dc:creator>
  <cp:lastModifiedBy>Toone, Brian</cp:lastModifiedBy>
  <cp:revision>25</cp:revision>
  <dcterms:created xsi:type="dcterms:W3CDTF">2019-03-10T03:22:29Z</dcterms:created>
  <dcterms:modified xsi:type="dcterms:W3CDTF">2021-03-16T13:19:27Z</dcterms:modified>
</cp:coreProperties>
</file>